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9" r:id="rId3"/>
    <p:sldId id="443" r:id="rId4"/>
    <p:sldId id="479" r:id="rId5"/>
    <p:sldId id="407" r:id="rId6"/>
    <p:sldId id="445" r:id="rId7"/>
    <p:sldId id="447" r:id="rId8"/>
    <p:sldId id="259" r:id="rId9"/>
    <p:sldId id="451" r:id="rId10"/>
    <p:sldId id="449" r:id="rId11"/>
    <p:sldId id="469" r:id="rId12"/>
    <p:sldId id="474" r:id="rId13"/>
    <p:sldId id="477" r:id="rId14"/>
    <p:sldId id="476" r:id="rId15"/>
    <p:sldId id="478" r:id="rId16"/>
    <p:sldId id="456" r:id="rId17"/>
    <p:sldId id="460" r:id="rId18"/>
    <p:sldId id="461" r:id="rId19"/>
    <p:sldId id="466" r:id="rId20"/>
    <p:sldId id="290" r:id="rId21"/>
  </p:sldIdLst>
  <p:sldSz cx="16276638" cy="9144000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66"/>
    <a:srgbClr val="6600CC"/>
    <a:srgbClr val="0000CC"/>
    <a:srgbClr val="FF7C80"/>
    <a:srgbClr val="FF66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8" d="100"/>
          <a:sy n="58" d="100"/>
        </p:scale>
        <p:origin x="821" y="77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4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12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926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0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39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96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95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22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78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429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540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082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3488183"/>
            <a:ext cx="16276638" cy="56705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971" y="5905283"/>
            <a:ext cx="3559288" cy="23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25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1F04A-33A4-08AF-4C16-A20AD414C490}"/>
              </a:ext>
            </a:extLst>
          </p:cNvPr>
          <p:cNvPicPr/>
          <p:nvPr/>
        </p:nvPicPr>
        <p:blipFill rotWithShape="1">
          <a:blip r:embed="rId2"/>
          <a:srcRect l="13889" t="16402" r="9887" b="18254"/>
          <a:stretch/>
        </p:blipFill>
        <p:spPr bwMode="auto">
          <a:xfrm>
            <a:off x="-15324" y="0"/>
            <a:ext cx="16291962" cy="91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loud 4"/>
          <p:cNvSpPr/>
          <p:nvPr/>
        </p:nvSpPr>
        <p:spPr>
          <a:xfrm>
            <a:off x="1458748" y="130628"/>
            <a:ext cx="13698323" cy="2896608"/>
          </a:xfrm>
          <a:prstGeom prst="cloud">
            <a:avLst/>
          </a:prstGeom>
          <a:solidFill>
            <a:srgbClr val="FFFFFF">
              <a:alpha val="80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	</a:t>
            </a:r>
            <a:endParaRPr lang="vi-VN" sz="3200" dirty="0">
              <a:solidFill>
                <a:srgbClr val="002060"/>
              </a:solidFill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FA9CDF-679B-E86E-D190-3C88F3FF113A}"/>
              </a:ext>
            </a:extLst>
          </p:cNvPr>
          <p:cNvSpPr/>
          <p:nvPr/>
        </p:nvSpPr>
        <p:spPr>
          <a:xfrm>
            <a:off x="311361" y="2667000"/>
            <a:ext cx="15959924" cy="4601028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Button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E83076"/>
                </a:highlight>
              </a:rPr>
              <a:t>CHÀO MỪNG </a:t>
            </a:r>
            <a:r>
              <a:rPr lang="en-US" sz="7200" b="1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E83076"/>
                </a:highlight>
              </a:rPr>
              <a:t>CÁC QUÝ THẦY CÔ </a:t>
            </a:r>
            <a:endParaRPr lang="en-US" sz="7200" b="1" dirty="0">
              <a:ln w="12700">
                <a:solidFill>
                  <a:srgbClr val="FF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E83076"/>
              </a:highlight>
            </a:endParaRPr>
          </a:p>
          <a:p>
            <a:pPr algn="ctr"/>
            <a:r>
              <a:rPr lang="en-US" sz="7200" b="1">
                <a:ln w="12700">
                  <a:solidFill>
                    <a:srgbClr val="FF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E83076"/>
                </a:highlight>
              </a:rPr>
              <a:t>VỀ DỰ GIỜ THĂM LỚP</a:t>
            </a:r>
            <a:endParaRPr lang="en-US" sz="7200" b="1" dirty="0">
              <a:ln w="12700">
                <a:solidFill>
                  <a:srgbClr val="FF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E8307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62F71-E945-596C-A9CE-E46A20641912}"/>
              </a:ext>
            </a:extLst>
          </p:cNvPr>
          <p:cNvSpPr txBox="1"/>
          <p:nvPr/>
        </p:nvSpPr>
        <p:spPr>
          <a:xfrm>
            <a:off x="2563091" y="130628"/>
            <a:ext cx="11489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</a:t>
            </a:r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Năm </a:t>
            </a:r>
            <a:r>
              <a:rPr lang="en-US" sz="480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ngày</a:t>
            </a:r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16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tháng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01 </a:t>
            </a:r>
            <a:r>
              <a:rPr lang="en-US" sz="480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năm</a:t>
            </a:r>
            <a:r>
              <a:rPr lang="en-US" sz="48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2025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0454A7B5-3FAF-C584-EBBE-3665A21F2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319" y="7321776"/>
            <a:ext cx="5974560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4000" b="1" i="1">
                <a:solidFill>
                  <a:schemeClr val="accent4"/>
                </a:solidFill>
                <a:latin typeface="Times New Roman" pitchFamily="18" charset="0"/>
              </a:rPr>
              <a:t>Giáo viên: Đào Thị Huyền</a:t>
            </a:r>
          </a:p>
          <a:p>
            <a:pPr eaLnBrk="1" hangingPunct="1"/>
            <a:r>
              <a:rPr lang="en-US" altLang="en-US" sz="4000" b="1" i="1">
                <a:solidFill>
                  <a:schemeClr val="accent4"/>
                </a:solidFill>
                <a:latin typeface="Times New Roman" pitchFamily="18" charset="0"/>
              </a:rPr>
              <a:t>Lớp:  3A</a:t>
            </a:r>
          </a:p>
        </p:txBody>
      </p:sp>
    </p:spTree>
    <p:extLst>
      <p:ext uri="{BB962C8B-B14F-4D97-AF65-F5344CB8AC3E}">
        <p14:creationId xmlns:p14="http://schemas.microsoft.com/office/powerpoint/2010/main" val="150807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54460-9DD1-8082-C411-7D62043BC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6B187E42-5B6F-347E-0F30-D345A7E82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-56924" y="-410206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29FB75A-AEDC-4068-0DB6-EA2FABCA835C}"/>
              </a:ext>
            </a:extLst>
          </p:cNvPr>
          <p:cNvSpPr/>
          <p:nvPr/>
        </p:nvSpPr>
        <p:spPr>
          <a:xfrm>
            <a:off x="56924" y="0"/>
            <a:ext cx="4876800" cy="2103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 đọc  câu văn dài đoạn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9F798-6F15-E72D-C6B9-A139BBFADEF2}"/>
              </a:ext>
            </a:extLst>
          </p:cNvPr>
          <p:cNvSpPr txBox="1"/>
          <p:nvPr/>
        </p:nvSpPr>
        <p:spPr>
          <a:xfrm>
            <a:off x="1356519" y="3733800"/>
            <a:ext cx="140434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mặt trời chiếu vào bầu không khí/ chứa nhiều hơi nước/ sau cơn mưa/ bạn sẽ thấy/ bảy sắc màu rực rỡ của cầu vồng//.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98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46D5-9F48-92CA-4CF4-7F74EF4A3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1CF14-65D3-711D-B081-0528D8792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6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32710-0D4B-0830-2046-BA7504359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8F30C-C57A-CB91-BF89-4A0D3E16D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5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2969A-3784-04B5-A94F-E15652FC6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6ED5-A16A-4FF7-EE90-CA73543BC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39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80D3-8CFC-3B2D-14B5-C697CFB4C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B4BE2DB3-EF9B-C3B6-DB38-920A27A15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-56924" y="-381000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D4D9753-211F-C986-A7EC-5BD9B78268A2}"/>
              </a:ext>
            </a:extLst>
          </p:cNvPr>
          <p:cNvSpPr/>
          <p:nvPr/>
        </p:nvSpPr>
        <p:spPr>
          <a:xfrm>
            <a:off x="1432719" y="685800"/>
            <a:ext cx="4876800" cy="2103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 đọc  đoạn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27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CED64E60-86B9-70DF-45FA-DC19DFCAF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2025" y="-152400"/>
            <a:ext cx="16276638" cy="91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CBBD04-C429-C173-4E12-1B24F36B6B93}"/>
              </a:ext>
            </a:extLst>
          </p:cNvPr>
          <p:cNvSpPr txBox="1"/>
          <p:nvPr/>
        </p:nvSpPr>
        <p:spPr>
          <a:xfrm>
            <a:off x="-1" y="0"/>
            <a:ext cx="16276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600" b="1" i="0" dirty="0">
              <a:solidFill>
                <a:srgbClr val="FF0000"/>
              </a:solidFill>
              <a:effectLst/>
              <a:latin typeface="OpenSans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OpenSans"/>
            </a:endParaRPr>
          </a:p>
        </p:txBody>
      </p:sp>
      <p:pic>
        <p:nvPicPr>
          <p:cNvPr id="8194" name="Picture 2" descr="Giáo án điện tử tiếng việt 3 kết nối bài 1: Bầu trời. Tiết 1 – 2. Đọc">
            <a:extLst>
              <a:ext uri="{FF2B5EF4-FFF2-40B4-BE49-F238E27FC236}">
                <a16:creationId xmlns:a16="http://schemas.microsoft.com/office/drawing/2014/main" id="{A7797AD8-3920-7F37-E0E4-E8975B18D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5992" r="61143" b="68016"/>
          <a:stretch/>
        </p:blipFill>
        <p:spPr bwMode="auto">
          <a:xfrm>
            <a:off x="-3" y="4665"/>
            <a:ext cx="8164992" cy="194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iáo án điện tử tiếng việt 3 kết nối bài 1: Bầu trời. Tiết 1 – 2. Đọc">
            <a:extLst>
              <a:ext uri="{FF2B5EF4-FFF2-40B4-BE49-F238E27FC236}">
                <a16:creationId xmlns:a16="http://schemas.microsoft.com/office/drawing/2014/main" id="{5123CD66-F0E8-8FAA-88CD-F0A9E193A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31726" r="47703" b="39399"/>
          <a:stretch/>
        </p:blipFill>
        <p:spPr bwMode="auto">
          <a:xfrm>
            <a:off x="1508919" y="2750287"/>
            <a:ext cx="4161453" cy="28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iáo án điện tử tiếng việt 3 kết nối bài 1: Bầu trời. Tiết 1 – 2. Đọc">
            <a:extLst>
              <a:ext uri="{FF2B5EF4-FFF2-40B4-BE49-F238E27FC236}">
                <a16:creationId xmlns:a16="http://schemas.microsoft.com/office/drawing/2014/main" id="{A6872261-45C2-443F-D216-A270B8F73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7" t="29302" r="2819" b="38714"/>
          <a:stretch/>
        </p:blipFill>
        <p:spPr bwMode="auto">
          <a:xfrm>
            <a:off x="5928519" y="2971800"/>
            <a:ext cx="8001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CB4CFACC-3746-9F65-3274-D8FDBDA36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-45616" y="7776"/>
            <a:ext cx="16276638" cy="91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12420319" y="5741701"/>
            <a:ext cx="3846000" cy="3402299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28E396-ED55-7BB3-61FB-71DF276697E7}"/>
              </a:ext>
            </a:extLst>
          </p:cNvPr>
          <p:cNvSpPr/>
          <p:nvPr/>
        </p:nvSpPr>
        <p:spPr>
          <a:xfrm>
            <a:off x="1127919" y="152400"/>
            <a:ext cx="9220200" cy="25020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2161C1-BE14-E746-1BE5-54C8CFC0C1E3}"/>
              </a:ext>
            </a:extLst>
          </p:cNvPr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81B758-020E-0828-8583-CA350AC63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826646"/>
              </p:ext>
            </p:extLst>
          </p:nvPr>
        </p:nvGraphicFramePr>
        <p:xfrm>
          <a:off x="1434121" y="3024983"/>
          <a:ext cx="12723999" cy="3099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4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baseline="0" dirty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993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993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993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5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CB4CFACC-3746-9F65-3274-D8FDBDA36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-45616" y="7776"/>
            <a:ext cx="16276638" cy="91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12420319" y="5741701"/>
            <a:ext cx="3846000" cy="3402299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28E396-ED55-7BB3-61FB-71DF276697E7}"/>
              </a:ext>
            </a:extLst>
          </p:cNvPr>
          <p:cNvSpPr/>
          <p:nvPr/>
        </p:nvSpPr>
        <p:spPr>
          <a:xfrm>
            <a:off x="2880519" y="457200"/>
            <a:ext cx="7467600" cy="213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2161C1-BE14-E746-1BE5-54C8CFC0C1E3}"/>
              </a:ext>
            </a:extLst>
          </p:cNvPr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72CD22-BBBF-2FE2-AB85-6FDD62751DE4}"/>
              </a:ext>
            </a:extLst>
          </p:cNvPr>
          <p:cNvGrpSpPr/>
          <p:nvPr/>
        </p:nvGrpSpPr>
        <p:grpSpPr>
          <a:xfrm>
            <a:off x="2160535" y="3611801"/>
            <a:ext cx="10233817" cy="4285337"/>
            <a:chOff x="2151205" y="3755438"/>
            <a:chExt cx="10233817" cy="428533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54D2F34-877C-6597-3C9C-8C0530E905FF}"/>
                </a:ext>
              </a:extLst>
            </p:cNvPr>
            <p:cNvGrpSpPr/>
            <p:nvPr/>
          </p:nvGrpSpPr>
          <p:grpSpPr>
            <a:xfrm>
              <a:off x="2151205" y="3755438"/>
              <a:ext cx="10233817" cy="4285337"/>
              <a:chOff x="6004719" y="3563424"/>
              <a:chExt cx="9525001" cy="3285592"/>
            </a:xfrm>
          </p:grpSpPr>
          <p:pic>
            <p:nvPicPr>
              <p:cNvPr id="19" name="Picture 6" descr="Khung viền đẹp - Mẫu khung viền bìa Giáo án, Báo cáo, Luận văn">
                <a:extLst>
                  <a:ext uri="{FF2B5EF4-FFF2-40B4-BE49-F238E27FC236}">
                    <a16:creationId xmlns:a16="http://schemas.microsoft.com/office/drawing/2014/main" id="{15703AC0-107D-FC9C-18E3-29A3BF2091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9124424" y="443719"/>
                <a:ext cx="3285592" cy="9525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13BA4C-1096-514A-BA03-F74D220B02AD}"/>
                  </a:ext>
                </a:extLst>
              </p:cNvPr>
              <p:cNvSpPr/>
              <p:nvPr/>
            </p:nvSpPr>
            <p:spPr>
              <a:xfrm>
                <a:off x="6702916" y="4346198"/>
                <a:ext cx="8137525" cy="7131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endParaRPr lang="en-US" sz="4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C9371-0EB2-BBDE-F09C-617EA9930D9A}"/>
                </a:ext>
              </a:extLst>
            </p:cNvPr>
            <p:cNvSpPr txBox="1"/>
            <p:nvPr/>
          </p:nvSpPr>
          <p:spPr>
            <a:xfrm>
              <a:off x="2651128" y="4551868"/>
              <a:ext cx="9251466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5400" b="1" i="1" ker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pt-BR" sz="5400" b="1" i="1" ker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 văn nói về vẻ đẹp và vai trò của bầu trời đối với cuộc sống của muôn loài trên Trái Đất.</a:t>
              </a:r>
              <a:endPara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0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CED64E60-86B9-70DF-45FA-DC19DFCAF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-18394" y="76200"/>
            <a:ext cx="16276638" cy="91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FA8937-AF03-C165-6B27-24689369D20C}"/>
              </a:ext>
            </a:extLst>
          </p:cNvPr>
          <p:cNvSpPr/>
          <p:nvPr/>
        </p:nvSpPr>
        <p:spPr>
          <a:xfrm>
            <a:off x="465138" y="304800"/>
            <a:ext cx="15346362" cy="571996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450" algn="just"/>
            <a:r>
              <a:rPr lang="pt-BR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đã làm gì để bảo vệ môi trường,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</a:t>
            </a:r>
            <a:r>
              <a:rPr lang="pt-BR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rái đất – mái nhà chung của chúng ta?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81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E3F8698E-65E3-7EA9-070F-0A1F40777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0" y="42715"/>
            <a:ext cx="16276638" cy="91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6715919" y="3352800"/>
            <a:ext cx="8599760" cy="4038600"/>
          </a:xfrm>
          <a:prstGeom prst="rect">
            <a:avLst/>
          </a:prstGeom>
          <a:noFill/>
        </p:spPr>
        <p:txBody>
          <a:bodyPr vert="horz" lIns="81280" tIns="40640" rIns="81280" bIns="40640" rtlCol="0" anchor="ctr">
            <a:noAutofit/>
          </a:bodyPr>
          <a:lstStyle/>
          <a:p>
            <a:pPr algn="ctr" defTabSz="812698" eaLnBrk="1" fontAlgn="auto" hangingPunct="1">
              <a:lnSpc>
                <a:spcPct val="90000"/>
              </a:lnSpc>
              <a:spcAft>
                <a:spcPts val="533"/>
              </a:spcAft>
              <a:defRPr/>
            </a:pPr>
            <a:r>
              <a:rPr lang="en-US" sz="8533" b="1" dirty="0">
                <a:solidFill>
                  <a:srgbClr val="73C532"/>
                </a:solidFill>
                <a:latin typeface="Sigmar One" panose="00000500000000000000" pitchFamily="2" charset="0"/>
              </a:rPr>
              <a:t>CHÚC CÁC EM CHĂM NGOAN HỌC GIỎI!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300" y="820423"/>
            <a:ext cx="6637404" cy="75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13889" t="16402" r="9887" b="18254"/>
          <a:stretch/>
        </p:blipFill>
        <p:spPr bwMode="auto">
          <a:xfrm>
            <a:off x="0" y="-152400"/>
            <a:ext cx="16276638" cy="91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56542-4F29-7A7F-BC43-70AD4789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6119" y="1066800"/>
            <a:ext cx="1137958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847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9183-DA80-D00A-FCA7-29C62425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">
            <a:hlinkClick r:id="" action="ppaction://media"/>
            <a:extLst>
              <a:ext uri="{FF2B5EF4-FFF2-40B4-BE49-F238E27FC236}">
                <a16:creationId xmlns:a16="http://schemas.microsoft.com/office/drawing/2014/main" id="{81551AAF-D512-27C6-F7EA-B237F49DBF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</p:spPr>
      </p:pic>
    </p:spTree>
    <p:extLst>
      <p:ext uri="{BB962C8B-B14F-4D97-AF65-F5344CB8AC3E}">
        <p14:creationId xmlns:p14="http://schemas.microsoft.com/office/powerpoint/2010/main" val="11066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20" y="-152400"/>
            <a:ext cx="16276637" cy="9372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điện tử tiếng việt 3 kết nối bài 1: Bầu trời. Tiết 1 – 2. Đọc">
            <a:extLst>
              <a:ext uri="{FF2B5EF4-FFF2-40B4-BE49-F238E27FC236}">
                <a16:creationId xmlns:a16="http://schemas.microsoft.com/office/drawing/2014/main" id="{EFB7BA4A-BD7D-E93F-8CC9-B0E385B8E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5812E-FC98-FC65-AB59-2DD72397C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3200400"/>
            <a:ext cx="8991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0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E096-3116-9765-E7F4-882856E5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Giáo án điện tử tiếng việt 3 kết nối bài 1: Bầu trời. Tiết 1 – 2. Đọc">
            <a:extLst>
              <a:ext uri="{FF2B5EF4-FFF2-40B4-BE49-F238E27FC236}">
                <a16:creationId xmlns:a16="http://schemas.microsoft.com/office/drawing/2014/main" id="{A0A5BFC3-58C7-D1A3-C1E6-92C5EF7ABD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69"/>
          <a:stretch/>
        </p:blipFill>
        <p:spPr bwMode="auto">
          <a:xfrm>
            <a:off x="0" y="-210546"/>
            <a:ext cx="16276638" cy="39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54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e93f49669616f82afc3aeb26989c1d4b">
            <a:extLst>
              <a:ext uri="{FF2B5EF4-FFF2-40B4-BE49-F238E27FC236}">
                <a16:creationId xmlns:a16="http://schemas.microsoft.com/office/drawing/2014/main" id="{96458C41-A48F-46A7-BB58-7E573AE93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80000" flipV="1">
            <a:off x="2628133" y="4375295"/>
            <a:ext cx="4371340" cy="35077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FA2545-1973-4C4C-8B22-ECEE977428EA}"/>
              </a:ext>
            </a:extLst>
          </p:cNvPr>
          <p:cNvGrpSpPr/>
          <p:nvPr/>
        </p:nvGrpSpPr>
        <p:grpSpPr>
          <a:xfrm>
            <a:off x="6739236" y="544040"/>
            <a:ext cx="4371340" cy="3507740"/>
            <a:chOff x="6928" y="202"/>
            <a:chExt cx="5163" cy="4143"/>
          </a:xfrm>
        </p:grpSpPr>
        <p:pic>
          <p:nvPicPr>
            <p:cNvPr id="5" name="图片 5" descr="e93f49669616f82afc3aeb26989c1d4b">
              <a:extLst>
                <a:ext uri="{FF2B5EF4-FFF2-40B4-BE49-F238E27FC236}">
                  <a16:creationId xmlns:a16="http://schemas.microsoft.com/office/drawing/2014/main" id="{7804FC08-0A9A-4CDE-AD56-641E0612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V="1">
              <a:off x="6928" y="202"/>
              <a:ext cx="5163" cy="4143"/>
            </a:xfrm>
            <a:prstGeom prst="rect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FEC346B7-BBE7-4341-A399-0F9270599552}"/>
                </a:ext>
              </a:extLst>
            </p:cNvPr>
            <p:cNvSpPr txBox="1"/>
            <p:nvPr/>
          </p:nvSpPr>
          <p:spPr>
            <a:xfrm>
              <a:off x="7434" y="1546"/>
              <a:ext cx="4331" cy="1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624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/>
                  <a:cs typeface="Calibri" panose="020F0502020204030204" pitchFamily="34" charset="0"/>
                </a:rPr>
                <a:t>Mắt dõi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D682DB-478F-4A32-82EC-C1EB5134CF75}"/>
              </a:ext>
            </a:extLst>
          </p:cNvPr>
          <p:cNvGrpSpPr/>
          <p:nvPr/>
        </p:nvGrpSpPr>
        <p:grpSpPr>
          <a:xfrm>
            <a:off x="10974677" y="4138989"/>
            <a:ext cx="4371340" cy="3507740"/>
            <a:chOff x="11818" y="3930"/>
            <a:chExt cx="5163" cy="4143"/>
          </a:xfrm>
        </p:grpSpPr>
        <p:pic>
          <p:nvPicPr>
            <p:cNvPr id="8" name="图片 5" descr="e93f49669616f82afc3aeb26989c1d4b">
              <a:extLst>
                <a:ext uri="{FF2B5EF4-FFF2-40B4-BE49-F238E27FC236}">
                  <a16:creationId xmlns:a16="http://schemas.microsoft.com/office/drawing/2014/main" id="{15A4E98A-CE8B-465D-8448-FFD9F6E2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900000" flipH="1" flipV="1">
              <a:off x="11818" y="3930"/>
              <a:ext cx="5163" cy="41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D7963F-DB0A-4D80-9349-E6A4F63483F1}"/>
                </a:ext>
              </a:extLst>
            </p:cNvPr>
            <p:cNvSpPr txBox="1"/>
            <p:nvPr/>
          </p:nvSpPr>
          <p:spPr>
            <a:xfrm rot="2160000">
              <a:off x="12234" y="5196"/>
              <a:ext cx="4331" cy="12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624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933" b="1" i="0" u="none" strike="noStrike" kern="1200" cap="none" spc="0" normalizeH="0" baseline="0" noProof="0" dirty="0">
                  <a:ln>
                    <a:noFill/>
                  </a:ln>
                  <a:solidFill>
                    <a:srgbClr val="362983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/>
                  <a:cs typeface="Calibri" panose="020F0502020204030204" pitchFamily="34" charset="0"/>
                </a:rPr>
                <a:t>Tai </a:t>
              </a:r>
              <a:r>
                <a:rPr kumimoji="0" lang="en-US" sz="69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62983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/>
                  <a:cs typeface="Calibri" panose="020F0502020204030204" pitchFamily="34" charset="0"/>
                </a:rPr>
                <a:t>nghe</a:t>
              </a:r>
              <a:endParaRPr kumimoji="0" lang="en-US" sz="6933" b="1" i="0" u="none" strike="noStrike" kern="1200" cap="none" spc="0" normalizeH="0" baseline="0" noProof="0" dirty="0">
                <a:ln>
                  <a:noFill/>
                </a:ln>
                <a:solidFill>
                  <a:srgbClr val="362983"/>
                </a:solidFill>
                <a:effectLst/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C7761427-2E8B-4059-B2E6-C3896A232EFA}"/>
              </a:ext>
            </a:extLst>
          </p:cNvPr>
          <p:cNvSpPr txBox="1"/>
          <p:nvPr/>
        </p:nvSpPr>
        <p:spPr>
          <a:xfrm rot="18960000">
            <a:off x="2980347" y="5550441"/>
            <a:ext cx="36669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624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Tay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dò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方正静蕾简体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693C87-AE7E-425C-B9A4-68ACB08FB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4" t="2038" r="21078" b="62771"/>
          <a:stretch/>
        </p:blipFill>
        <p:spPr>
          <a:xfrm>
            <a:off x="6875671" y="4675472"/>
            <a:ext cx="4259317" cy="4333048"/>
          </a:xfrm>
          <a:prstGeom prst="flowChartConnector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390AA9BB-E759-4434-B67F-BC945C510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340383" flipV="1">
            <a:off x="1940280" y="402981"/>
            <a:ext cx="4799391" cy="41454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5337BA-C673-48BC-8BA4-A35379998CE4}"/>
              </a:ext>
            </a:extLst>
          </p:cNvPr>
          <p:cNvSpPr txBox="1"/>
          <p:nvPr/>
        </p:nvSpPr>
        <p:spPr>
          <a:xfrm>
            <a:off x="1859003" y="1302577"/>
            <a:ext cx="4650405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1624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Lắng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nghe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Calibri" panose="020F0502020204030204" pitchFamily="34" charset="0"/>
              <a:ea typeface="方正静蕾简体"/>
              <a:cs typeface="Calibri" panose="020F0502020204030204" pitchFamily="34" charset="0"/>
            </a:endParaRPr>
          </a:p>
          <a:p>
            <a:pPr marL="0" marR="0" lvl="0" indent="0" algn="ctr" defTabSz="1624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Calibri" panose="020F0502020204030204" pitchFamily="34" charset="0"/>
                <a:ea typeface="方正静蕾简体"/>
                <a:cs typeface="Calibri" panose="020F0502020204030204" pitchFamily="34" charset="0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Calibri" panose="020F0502020204030204" pitchFamily="34" charset="0"/>
              <a:ea typeface="方正静蕾简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CED64E60-86B9-70DF-45FA-DC19DFCAF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0" y="0"/>
            <a:ext cx="16276638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36A7373-0ED3-65DC-0360-1FF82FD77373}"/>
              </a:ext>
            </a:extLst>
          </p:cNvPr>
          <p:cNvSpPr/>
          <p:nvPr/>
        </p:nvSpPr>
        <p:spPr>
          <a:xfrm>
            <a:off x="442119" y="533825"/>
            <a:ext cx="48768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endParaRPr lang="en-US" sz="4000" b="1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3D82D-AFF5-FDEF-0021-12ECA49ED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18" y="5150341"/>
            <a:ext cx="6896856" cy="1427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B34E9B-92BF-CA3F-6272-5FB6C69F0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17" y="7236492"/>
            <a:ext cx="5288201" cy="131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720FF-F5D3-CF5F-5737-4FEE846BE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18" y="2763629"/>
            <a:ext cx="6736001" cy="14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9404-1 Giấy dán tường màu xanh pastel, hình ảnh bầu trời xanh thẳm bình yên">
            <a:extLst>
              <a:ext uri="{FF2B5EF4-FFF2-40B4-BE49-F238E27FC236}">
                <a16:creationId xmlns:a16="http://schemas.microsoft.com/office/drawing/2014/main" id="{CED64E60-86B9-70DF-45FA-DC19DFCAF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37728" y="3313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36A7373-0ED3-65DC-0360-1FF82FD77373}"/>
              </a:ext>
            </a:extLst>
          </p:cNvPr>
          <p:cNvSpPr/>
          <p:nvPr/>
        </p:nvSpPr>
        <p:spPr>
          <a:xfrm>
            <a:off x="56924" y="76200"/>
            <a:ext cx="4876800" cy="2026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Luyện đọc câu văn dài đoạn 1</a:t>
            </a:r>
            <a:endParaRPr lang="en-US" sz="4000" b="1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C6FCD-2412-5EE3-027A-87C0E3A0BE0B}"/>
              </a:ext>
            </a:extLst>
          </p:cNvPr>
          <p:cNvSpPr txBox="1"/>
          <p:nvPr/>
        </p:nvSpPr>
        <p:spPr>
          <a:xfrm>
            <a:off x="1154323" y="3886200"/>
            <a:ext cx="140434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1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 có thể thấy/ những con chim đang bay,/những vòm cây xanh biếc,/ những tia nắng/ xuyên qua những đám mây trắng muốt như bông.//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41735967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9811</TotalTime>
  <Words>226</Words>
  <Application>Microsoft Office PowerPoint</Application>
  <PresentationFormat>Custom</PresentationFormat>
  <Paragraphs>33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Calibri</vt:lpstr>
      <vt:lpstr>Nunito Black</vt:lpstr>
      <vt:lpstr>OpenSans</vt:lpstr>
      <vt:lpstr>Sigmar One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 NITRO 5</cp:lastModifiedBy>
  <cp:revision>1047</cp:revision>
  <dcterms:created xsi:type="dcterms:W3CDTF">2008-09-09T22:52:10Z</dcterms:created>
  <dcterms:modified xsi:type="dcterms:W3CDTF">2025-01-12T13:35:30Z</dcterms:modified>
</cp:coreProperties>
</file>